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0"/>
  </p:notesMasterIdLst>
  <p:handoutMasterIdLst>
    <p:handoutMasterId r:id="rId71"/>
  </p:handoutMasterIdLst>
  <p:sldIdLst>
    <p:sldId id="257" r:id="rId5"/>
    <p:sldId id="274" r:id="rId6"/>
    <p:sldId id="268" r:id="rId7"/>
    <p:sldId id="267" r:id="rId8"/>
    <p:sldId id="269" r:id="rId9"/>
    <p:sldId id="275" r:id="rId10"/>
    <p:sldId id="276" r:id="rId11"/>
    <p:sldId id="277" r:id="rId12"/>
    <p:sldId id="278" r:id="rId13"/>
    <p:sldId id="259" r:id="rId14"/>
    <p:sldId id="279" r:id="rId15"/>
    <p:sldId id="280" r:id="rId16"/>
    <p:sldId id="281" r:id="rId17"/>
    <p:sldId id="262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6" r:id="rId42"/>
    <p:sldId id="307" r:id="rId43"/>
    <p:sldId id="305" r:id="rId44"/>
    <p:sldId id="308" r:id="rId45"/>
    <p:sldId id="309" r:id="rId46"/>
    <p:sldId id="311" r:id="rId47"/>
    <p:sldId id="312" r:id="rId48"/>
    <p:sldId id="313" r:id="rId49"/>
    <p:sldId id="310" r:id="rId50"/>
    <p:sldId id="314" r:id="rId51"/>
    <p:sldId id="315" r:id="rId52"/>
    <p:sldId id="316" r:id="rId53"/>
    <p:sldId id="317" r:id="rId54"/>
    <p:sldId id="318" r:id="rId55"/>
    <p:sldId id="333" r:id="rId56"/>
    <p:sldId id="320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31" r:id="rId65"/>
    <p:sldId id="332" r:id="rId66"/>
    <p:sldId id="329" r:id="rId67"/>
    <p:sldId id="330" r:id="rId68"/>
    <p:sldId id="334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7" d="100"/>
          <a:sy n="67" d="100"/>
        </p:scale>
        <p:origin x="858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9/26/2018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9/26/2018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9/26/2018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9/26/2018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584200"/>
            <a:ext cx="10210800" cy="175260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dist="50800" dir="1440000" algn="ctr" rotWithShape="0">
                    <a:srgbClr val="000000">
                      <a:alpha val="76000"/>
                    </a:srgbClr>
                  </a:outerShdw>
                  <a:reflection stA="64000" endPos="27000" dist="254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using Cloudera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B144E-6BDD-46D6-AA5B-EBAEFC15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304801"/>
            <a:ext cx="4206605" cy="1085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D723D7-F387-4AA2-9E82-021998533E32}"/>
              </a:ext>
            </a:extLst>
          </p:cNvPr>
          <p:cNvSpPr txBox="1"/>
          <p:nvPr/>
        </p:nvSpPr>
        <p:spPr>
          <a:xfrm>
            <a:off x="1522412" y="3733800"/>
            <a:ext cx="8915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Stocks.csv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Cloudera Hadoop, HDFS, Map-Reduce, Hive, Sqoop, Spark using Scala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76848" y="862667"/>
            <a:ext cx="8938472" cy="990599"/>
          </a:xfrm>
        </p:spPr>
        <p:txBody>
          <a:bodyPr>
            <a:normAutofit/>
          </a:bodyPr>
          <a:lstStyle/>
          <a:p>
            <a:r>
              <a:rPr lang="en-US" sz="3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Takeaways: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D2330-3AE2-4917-85C5-3B030E7E2687}"/>
              </a:ext>
            </a:extLst>
          </p:cNvPr>
          <p:cNvSpPr txBox="1"/>
          <p:nvPr/>
        </p:nvSpPr>
        <p:spPr>
          <a:xfrm>
            <a:off x="1876848" y="2514600"/>
            <a:ext cx="833236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Finds the words or keywords in specific files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the files are in millions?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will fail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Map-Reduce will work quite efficiently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it can be used?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436812" y="642049"/>
            <a:ext cx="9142572" cy="1030478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Sqoop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54FFBFC-1963-41B9-B8B5-07A2278B7D4B}"/>
              </a:ext>
            </a:extLst>
          </p:cNvPr>
          <p:cNvSpPr txBox="1">
            <a:spLocks/>
          </p:cNvSpPr>
          <p:nvPr/>
        </p:nvSpPr>
        <p:spPr>
          <a:xfrm>
            <a:off x="2436812" y="1643952"/>
            <a:ext cx="9142572" cy="193744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Sqoop?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Sqoop?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RDBMS and HDFS</a:t>
            </a:r>
            <a:r>
              <a:rPr lang="en-US" dirty="0"/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A5973-04AA-4AD1-8AE2-C998EC7AF280}"/>
              </a:ext>
            </a:extLst>
          </p:cNvPr>
          <p:cNvSpPr txBox="1"/>
          <p:nvPr/>
        </p:nvSpPr>
        <p:spPr>
          <a:xfrm>
            <a:off x="2436812" y="3733800"/>
            <a:ext cx="8534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Stocks.csv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load data from RDBMS (MySQL) to HDFS &amp; then load data from HDFS to Hive tables</a:t>
            </a:r>
          </a:p>
          <a:p>
            <a:endParaRPr lang="en-US" sz="2800" dirty="0"/>
          </a:p>
        </p:txBody>
      </p:sp>
      <p:pic>
        <p:nvPicPr>
          <p:cNvPr id="6" name="Picture 2" descr="https://acadgild.com/blog/wp-content/uploads/2016/03/Hadoop-Sqoop-Interview-Questions.jpg">
            <a:extLst>
              <a:ext uri="{FF2B5EF4-FFF2-40B4-BE49-F238E27FC236}">
                <a16:creationId xmlns:a16="http://schemas.microsoft.com/office/drawing/2014/main" id="{968A8781-2BCC-4BDB-AF0D-D8D64F238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642048"/>
            <a:ext cx="2705100" cy="278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07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2058-412B-4C24-AC5D-314A63384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609600"/>
            <a:ext cx="10360501" cy="55544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Command Breakdown:</a:t>
            </a:r>
          </a:p>
          <a:p>
            <a:pPr marL="0" indent="0">
              <a:buNone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Specify JDBC connect string</a:t>
            </a:r>
          </a:p>
          <a:p>
            <a:pPr marL="0" indent="0">
              <a:buNone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Table to read from RDBMS</a:t>
            </a:r>
          </a:p>
          <a:p>
            <a:pPr marL="0" indent="0">
              <a:buNone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Set authentication username</a:t>
            </a:r>
          </a:p>
          <a:p>
            <a:pPr marL="0" indent="0">
              <a:buNone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Set authentication password</a:t>
            </a:r>
          </a:p>
          <a:p>
            <a:pPr marL="0" indent="0">
              <a:buNone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HDFS destination directory</a:t>
            </a:r>
          </a:p>
          <a:p>
            <a:pPr marL="0" indent="0">
              <a:buNone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Hive-table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Sets the table name to use when importing to Hive.</a:t>
            </a:r>
          </a:p>
          <a:p>
            <a:pPr marL="0" indent="0">
              <a:buNone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Manually specify JDBC driver class to use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BD28F-95BB-49C3-983C-11917B4C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143000"/>
            <a:ext cx="9827100" cy="101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3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4369A0-66D2-4815-92C9-09CB2063AB0F}"/>
              </a:ext>
            </a:extLst>
          </p:cNvPr>
          <p:cNvSpPr txBox="1"/>
          <p:nvPr/>
        </p:nvSpPr>
        <p:spPr>
          <a:xfrm>
            <a:off x="1598612" y="381000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Execution: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202A4-6DF2-489C-AD78-D23D1489B6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74" y="1066800"/>
            <a:ext cx="927893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3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A1E7B9-8574-464C-BE1F-60557695DEFE}"/>
              </a:ext>
            </a:extLst>
          </p:cNvPr>
          <p:cNvSpPr txBox="1"/>
          <p:nvPr/>
        </p:nvSpPr>
        <p:spPr>
          <a:xfrm>
            <a:off x="2208212" y="1752600"/>
            <a:ext cx="7696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Map – 100%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Reduce – 100%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>
              <a:buClr>
                <a:schemeClr val="accent1"/>
              </a:buClr>
            </a:pPr>
            <a:endParaRPr lang="en-US" sz="2800" dirty="0"/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Data is now loaded into HDFS as Hive tables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Hive Analysis can now begin</a:t>
            </a:r>
          </a:p>
        </p:txBody>
      </p:sp>
      <p:pic>
        <p:nvPicPr>
          <p:cNvPr id="4098" name="Picture 2" descr="sqoop drawing.png">
            <a:extLst>
              <a:ext uri="{FF2B5EF4-FFF2-40B4-BE49-F238E27FC236}">
                <a16:creationId xmlns:a16="http://schemas.microsoft.com/office/drawing/2014/main" id="{49DA9542-4BFC-46F3-9DAF-FD6FF546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6" y="1371600"/>
            <a:ext cx="49911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436812" y="642049"/>
            <a:ext cx="9142572" cy="1030478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54FFBFC-1963-41B9-B8B5-07A2278B7D4B}"/>
              </a:ext>
            </a:extLst>
          </p:cNvPr>
          <p:cNvSpPr txBox="1">
            <a:spLocks/>
          </p:cNvSpPr>
          <p:nvPr/>
        </p:nvSpPr>
        <p:spPr>
          <a:xfrm>
            <a:off x="2436812" y="1643952"/>
            <a:ext cx="9142572" cy="193744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Hive?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Hive?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Hive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A5973-04AA-4AD1-8AE2-C998EC7AF280}"/>
              </a:ext>
            </a:extLst>
          </p:cNvPr>
          <p:cNvSpPr txBox="1"/>
          <p:nvPr/>
        </p:nvSpPr>
        <p:spPr>
          <a:xfrm>
            <a:off x="2436812" y="3733800"/>
            <a:ext cx="8534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Stocks.csv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Hive queries on the stocks dataset loaded using Sqoop to understand it better and then perform analytics on it. </a:t>
            </a:r>
          </a:p>
          <a:p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E0B70-D190-41D4-8DD0-622C3A2B9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609251"/>
            <a:ext cx="22574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9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4227512" y="311849"/>
            <a:ext cx="3733800" cy="577151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 Background</a:t>
            </a:r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9C73E-3D88-4022-98A7-EE28F7E26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1" y="914400"/>
            <a:ext cx="11197091" cy="59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7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3808412" y="152400"/>
            <a:ext cx="4572000" cy="577151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@ Facebook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7E6D5-96D1-45D1-AF95-0FABC6CBF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749429"/>
            <a:ext cx="7772400" cy="4803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D4596-E113-41D2-8C75-09FAD681F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5410200"/>
            <a:ext cx="7542212" cy="7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3808412" y="152400"/>
            <a:ext cx="4572000" cy="577151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Functioning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0EFB6-DB61-419D-B2A0-6C34C545F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96" y="990600"/>
            <a:ext cx="691443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1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3275012" y="152400"/>
            <a:ext cx="6629400" cy="577151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intuition about dataset</a:t>
            </a:r>
          </a:p>
          <a:p>
            <a:endParaRPr lang="en-US" b="1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07824FF-0447-4132-A2C1-23AD8DC79C35}"/>
              </a:ext>
            </a:extLst>
          </p:cNvPr>
          <p:cNvSpPr txBox="1">
            <a:spLocks/>
          </p:cNvSpPr>
          <p:nvPr/>
        </p:nvSpPr>
        <p:spPr>
          <a:xfrm>
            <a:off x="2436812" y="1643952"/>
            <a:ext cx="9142572" cy="193744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- 40MB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 - 7,35,026</a:t>
            </a:r>
          </a:p>
          <a:p>
            <a:r>
              <a:rPr lang="en-US" dirty="0"/>
              <a:t>Columns - 9 different features </a:t>
            </a:r>
          </a:p>
        </p:txBody>
      </p:sp>
    </p:spTree>
    <p:extLst>
      <p:ext uri="{BB962C8B-B14F-4D97-AF65-F5344CB8AC3E}">
        <p14:creationId xmlns:p14="http://schemas.microsoft.com/office/powerpoint/2010/main" val="3924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0069-F4F9-46A0-8B93-8D929041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&amp; 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9D9CF-FC62-4234-ABCA-6CE456A8D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2121091"/>
            <a:ext cx="10360501" cy="389870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Mini-Project consists of 4 sub-parts which uses different technologies.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Map-Reduce: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Finding words present in different files</a:t>
            </a: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Sqoop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Loading Data from RDBMS to HDFS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Analysis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Twitter’s Top 10 popular Hashtag Streaming per second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Spark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1524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Pre-requisites before Analyzing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CE816-6FCF-428D-9098-96A00FF48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2460939"/>
            <a:ext cx="8305800" cy="2753109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789826" y="1643952"/>
            <a:ext cx="9142572" cy="7182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– Opening Hive2 / Thrift Server and making connection.</a:t>
            </a:r>
          </a:p>
        </p:txBody>
      </p:sp>
    </p:spTree>
    <p:extLst>
      <p:ext uri="{BB962C8B-B14F-4D97-AF65-F5344CB8AC3E}">
        <p14:creationId xmlns:p14="http://schemas.microsoft.com/office/powerpoint/2010/main" val="275796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1524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Pre-requisites before Analyzing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789826" y="1643952"/>
            <a:ext cx="9142572" cy="155644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2 - Creating &amp; using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stocks_DB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Commands – 1. create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stocks_DB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2. use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stocks_DB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BBE9E-AF1E-42B5-BF8C-8EF5C72D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16" y="3438939"/>
            <a:ext cx="889759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1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1524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Pre-requisites before Analyzing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789826" y="1643952"/>
            <a:ext cx="9142572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3 - Creating external stocks table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F075C-57AD-4D09-B2F3-B51C97CAC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11" y="4383555"/>
            <a:ext cx="7377802" cy="1660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9BDDAB-DD04-4284-8EFB-8B02DA9C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2330851"/>
            <a:ext cx="4419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5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Analysis using Hive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 – Finding top 10 companies according to number of stocks 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50F322-CBC0-4F26-AC34-DD216514C1F6}"/>
              </a:ext>
            </a:extLst>
          </p:cNvPr>
          <p:cNvSpPr txBox="1">
            <a:spLocks/>
          </p:cNvSpPr>
          <p:nvPr/>
        </p:nvSpPr>
        <p:spPr>
          <a:xfrm>
            <a:off x="1711324" y="2362200"/>
            <a:ext cx="9142572" cy="193744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symbol, count(symbol) as count from stocks group by symbol order by count DESC LIMIT 10;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3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/ Output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4BD74-A488-4C56-AF6F-919E74E47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53" y="914400"/>
            <a:ext cx="8907118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2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Analysis using Hive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2 – Finding top 10 month &amp; year according to rise in   stocks price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50F322-CBC0-4F26-AC34-DD216514C1F6}"/>
              </a:ext>
            </a:extLst>
          </p:cNvPr>
          <p:cNvSpPr txBox="1">
            <a:spLocks/>
          </p:cNvSpPr>
          <p:nvPr/>
        </p:nvSpPr>
        <p:spPr>
          <a:xfrm>
            <a:off x="2055812" y="2362200"/>
            <a:ext cx="9142572" cy="193744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month(date) as month, year(date) as year, (max(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stocks_price_high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min(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stocks_price_low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stocksPriceRise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stocks group by month(date), year(date) order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stocksPriceRise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 LIMIT 10;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3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/ Output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BE66-A31A-4DCD-A331-0EF40B01C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19" y="861252"/>
            <a:ext cx="6849586" cy="513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Analysis using Hive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3 – Finding top 10 max difference b/w stock price adjustment close and stock price close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50F322-CBC0-4F26-AC34-DD216514C1F6}"/>
              </a:ext>
            </a:extLst>
          </p:cNvPr>
          <p:cNvSpPr txBox="1">
            <a:spLocks/>
          </p:cNvSpPr>
          <p:nvPr/>
        </p:nvSpPr>
        <p:spPr>
          <a:xfrm>
            <a:off x="2055812" y="2362200"/>
            <a:ext cx="9142572" cy="193744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price_adj_close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stocks_price_close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adj from stocks order by adj DESC LIMIT 10;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/ Output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48299-F63D-422D-9B2F-878DA02C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98" y="1374968"/>
            <a:ext cx="4315427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Analysis using Hive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4 – Finding top 10 companies according to volume of stocks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50F322-CBC0-4F26-AC34-DD216514C1F6}"/>
              </a:ext>
            </a:extLst>
          </p:cNvPr>
          <p:cNvSpPr txBox="1">
            <a:spLocks/>
          </p:cNvSpPr>
          <p:nvPr/>
        </p:nvSpPr>
        <p:spPr>
          <a:xfrm>
            <a:off x="2055812" y="2362200"/>
            <a:ext cx="9142572" cy="193744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symbol, max(volume) as MAXVOL from stocks group by symbol order by MAXVOL DESC LIMIT 10;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762000"/>
            <a:ext cx="10360501" cy="990600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52600"/>
            <a:ext cx="9904729" cy="4572000"/>
          </a:xfrm>
        </p:spPr>
        <p:txBody>
          <a:bodyPr>
            <a:normAutofit/>
          </a:bodyPr>
          <a:lstStyle/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Map-Reduce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words or keywords present in how many files along with the file names</a:t>
            </a:r>
          </a:p>
          <a:p>
            <a:pPr algn="just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Sqoop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load data from RDBMS (MySQL) to HDFS &amp; then load data from HDFS to Hive tables</a:t>
            </a:r>
          </a:p>
          <a:p>
            <a:pPr algn="just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Analysis using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Hive queries on the stocks dataset loaded using Sqoop and then perform analysis on it</a:t>
            </a:r>
          </a:p>
          <a:p>
            <a:pPr algn="just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Spark: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Top 10 popular Hashtag on Twitter and perform web scraping using Spark &amp; Scala to stream the data on ‘per second’ basis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/ Output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48299-F63D-422D-9B2F-878DA02C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98" y="1374968"/>
            <a:ext cx="4315427" cy="3600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AAA3D-1E06-4A56-A8E6-8CBCB61EE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11" y="1166497"/>
            <a:ext cx="915480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Analysis using Hive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5 – Finding top 10 dates according to number of stocks of company AVP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50F322-CBC0-4F26-AC34-DD216514C1F6}"/>
              </a:ext>
            </a:extLst>
          </p:cNvPr>
          <p:cNvSpPr txBox="1">
            <a:spLocks/>
          </p:cNvSpPr>
          <p:nvPr/>
        </p:nvSpPr>
        <p:spPr>
          <a:xfrm>
            <a:off x="2055812" y="2362200"/>
            <a:ext cx="9142572" cy="193744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date, volume from stocks where symbol = “AVP” order by volume DESC LIMIT 10;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/ Output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D2B95-D0C1-4E6B-A7CD-79AA8391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99" y="838200"/>
            <a:ext cx="6620426" cy="55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5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Analysis using Hive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6 – Finding maximum stock price in AVP company.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50F322-CBC0-4F26-AC34-DD216514C1F6}"/>
              </a:ext>
            </a:extLst>
          </p:cNvPr>
          <p:cNvSpPr txBox="1">
            <a:spLocks/>
          </p:cNvSpPr>
          <p:nvPr/>
        </p:nvSpPr>
        <p:spPr>
          <a:xfrm>
            <a:off x="2055812" y="2362200"/>
            <a:ext cx="9142572" cy="193744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MAX(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stocks_price_high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max_high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stocks_partition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‘AVP’;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7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/ Output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75C3B-A926-464E-A271-C5035D8BD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90" y="1387668"/>
            <a:ext cx="8735644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Stocks Analysis using Hive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7 – Finding top 10 years according to average volume of stocks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50F322-CBC0-4F26-AC34-DD216514C1F6}"/>
              </a:ext>
            </a:extLst>
          </p:cNvPr>
          <p:cNvSpPr txBox="1">
            <a:spLocks/>
          </p:cNvSpPr>
          <p:nvPr/>
        </p:nvSpPr>
        <p:spPr>
          <a:xfrm>
            <a:off x="2055812" y="2362200"/>
            <a:ext cx="9142572" cy="1937448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year(date), avg(volume)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avgVol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stocks group by year(date) order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avgVol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 LIMIT 10;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4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/ Output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7D827-55C4-4750-A200-CA80DF807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2" y="838200"/>
            <a:ext cx="6286501" cy="55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98612" y="332363"/>
            <a:ext cx="10360501" cy="741941"/>
          </a:xfrm>
        </p:spPr>
        <p:txBody>
          <a:bodyPr>
            <a:normAutofit/>
          </a:bodyPr>
          <a:lstStyle/>
          <a:p>
            <a:r>
              <a:rPr lang="en-US" sz="3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Insights: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D2330-3AE2-4917-85C5-3B030E7E2687}"/>
              </a:ext>
            </a:extLst>
          </p:cNvPr>
          <p:cNvSpPr txBox="1"/>
          <p:nvPr/>
        </p:nvSpPr>
        <p:spPr>
          <a:xfrm>
            <a:off x="1625599" y="1074304"/>
            <a:ext cx="8332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 insights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4ECF6-E618-4C90-A1D3-131E4818C9FC}"/>
              </a:ext>
            </a:extLst>
          </p:cNvPr>
          <p:cNvSpPr txBox="1"/>
          <p:nvPr/>
        </p:nvSpPr>
        <p:spPr>
          <a:xfrm>
            <a:off x="1979612" y="1782907"/>
            <a:ext cx="91953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highest number of stocks i.e. 12109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rise in stocks price was 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February, 2007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difference b/w stock price adjustment close and stock price close was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1843.79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highest volume of stocks i.e.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318182200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number of stocks of company AVP was on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May, 1998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stock price of AVP company was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45.34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volume of stocks sold were highest 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</a:p>
          <a:p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20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4: Spark Application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10 Hashtags from twitter </a:t>
            </a:r>
          </a:p>
          <a:p>
            <a:r>
              <a:rPr lang="en-US" dirty="0"/>
              <a:t>real-time streaming</a:t>
            </a:r>
          </a:p>
        </p:txBody>
      </p:sp>
    </p:spTree>
    <p:extLst>
      <p:ext uri="{BB962C8B-B14F-4D97-AF65-F5344CB8AC3E}">
        <p14:creationId xmlns:p14="http://schemas.microsoft.com/office/powerpoint/2010/main" val="7272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generated every minute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C7F0A-4BAD-47DE-8193-5A8285199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7" y="914400"/>
            <a:ext cx="7715250" cy="56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51012" y="274637"/>
            <a:ext cx="9828372" cy="12239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Map-Reduce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D773FC-B13C-4681-8638-343F838CA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2111566"/>
            <a:ext cx="9828372" cy="360343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Map-Reduce?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important Tasks: Map and Reduce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Mapper do!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Reducer do!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Map-Reduce</a:t>
            </a:r>
          </a:p>
        </p:txBody>
      </p:sp>
      <p:pic>
        <p:nvPicPr>
          <p:cNvPr id="2052" name="Picture 4" descr="https://avinash667.files.wordpress.com/2017/10/mapreduce.png?w=656">
            <a:extLst>
              <a:ext uri="{FF2B5EF4-FFF2-40B4-BE49-F238E27FC236}">
                <a16:creationId xmlns:a16="http://schemas.microsoft.com/office/drawing/2014/main" id="{D5ECA208-1A7F-41D1-A06C-DEBBB82EF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4800600"/>
            <a:ext cx="3427572" cy="112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54FFBFC-1963-41B9-B8B5-07A2278B7D4B}"/>
              </a:ext>
            </a:extLst>
          </p:cNvPr>
          <p:cNvSpPr txBox="1">
            <a:spLocks/>
          </p:cNvSpPr>
          <p:nvPr/>
        </p:nvSpPr>
        <p:spPr>
          <a:xfrm>
            <a:off x="1523126" y="938986"/>
            <a:ext cx="6704886" cy="193744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Spark when we had Map-Reduce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on Fire: Why all the hype?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implement Spark?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Spark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A5973-04AA-4AD1-8AE2-C998EC7AF280}"/>
              </a:ext>
            </a:extLst>
          </p:cNvPr>
          <p:cNvSpPr txBox="1"/>
          <p:nvPr/>
        </p:nvSpPr>
        <p:spPr>
          <a:xfrm>
            <a:off x="1523126" y="3733800"/>
            <a:ext cx="944808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Used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Twitter’s Real-Time streaming data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Top 10 popular Hashtag on Twitter and perform Web Scraping using Spark &amp; Scala to stream the data on per second basis.</a:t>
            </a:r>
          </a:p>
          <a:p>
            <a:endParaRPr lang="en-US" sz="2800" dirty="0"/>
          </a:p>
        </p:txBody>
      </p:sp>
      <p:pic>
        <p:nvPicPr>
          <p:cNvPr id="1026" name="Picture 2" descr="Image result for spark">
            <a:extLst>
              <a:ext uri="{FF2B5EF4-FFF2-40B4-BE49-F238E27FC236}">
                <a16:creationId xmlns:a16="http://schemas.microsoft.com/office/drawing/2014/main" id="{FD21A120-F3EC-447E-9550-D9EADC6B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131422"/>
            <a:ext cx="24193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40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/ Real-time Processing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56038-596B-4ADA-9A0F-D9BA7BD0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10590212" cy="40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v/s Hadoop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C2F89-DBBA-4328-A1C1-D4A84E88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762000"/>
            <a:ext cx="10590212" cy="454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5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E096A-76E2-4297-B1B2-CB2D040B0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0"/>
            <a:ext cx="10895012" cy="48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7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FEA11-D9E0-436E-A872-2F2488A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0"/>
            <a:ext cx="11276012" cy="54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3B234-EE02-4E87-84B1-651371A0D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4" y="0"/>
            <a:ext cx="11361641" cy="57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success story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C654-12A1-476D-91A9-65A7165C1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990600"/>
            <a:ext cx="10666412" cy="45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Twitter’s Top 10 popular Hashtag Streaming per second using Apache Spark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5C222-E3FC-48F1-A2D0-CC953FDDC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Technologies used –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Spark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 2.11.11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Eclipse Scala IDE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Libraries used : dsstream-twitter_2.11-0.1.0-SNAPSHOT, twitter4j-		             core4.0.4, twitter4j-stream-4.0.4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927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 and Spark Code: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D26E3A-C8FD-4A40-BDB2-6C0FEC035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68" y="948658"/>
            <a:ext cx="9904729" cy="56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twitter.txt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6E13C-8BD6-429A-9EC9-EEF13D76D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54" y="973680"/>
            <a:ext cx="6496957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3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274637"/>
            <a:ext cx="10056972" cy="63976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Task: To find words present in different files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066799"/>
            <a:ext cx="9144000" cy="55165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Mapper.py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02482-9E51-46E1-A450-42E197AA10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2412" y="1642427"/>
            <a:ext cx="8763000" cy="4529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Running Code: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11E74-5CB4-4DB1-A044-79E6E4BE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33" y="919038"/>
            <a:ext cx="10287000" cy="57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9EAB9-96D9-4A7C-83CA-3DCA0EC71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846151"/>
            <a:ext cx="10896600" cy="59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5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76848" y="862667"/>
            <a:ext cx="8938472" cy="990599"/>
          </a:xfrm>
        </p:spPr>
        <p:txBody>
          <a:bodyPr>
            <a:normAutofit/>
          </a:bodyPr>
          <a:lstStyle/>
          <a:p>
            <a:r>
              <a:rPr lang="en-US" sz="3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Takeaways: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D2330-3AE2-4917-85C5-3B030E7E2687}"/>
              </a:ext>
            </a:extLst>
          </p:cNvPr>
          <p:cNvSpPr txBox="1"/>
          <p:nvPr/>
        </p:nvSpPr>
        <p:spPr>
          <a:xfrm>
            <a:off x="1876848" y="2514600"/>
            <a:ext cx="83323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Real-time Streaming data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than Map-Reduce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integrated with other databases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it can be used?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679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812" y="2046832"/>
            <a:ext cx="11049000" cy="2764335"/>
          </a:xfrm>
        </p:spPr>
        <p:txBody>
          <a:bodyPr>
            <a:normAutofit/>
          </a:bodyPr>
          <a:lstStyle/>
          <a:p>
            <a:r>
              <a:rPr lang="en-US" sz="4800" dirty="0"/>
              <a:t>Part 5: Use Case: Earthquake Detection</a:t>
            </a:r>
          </a:p>
        </p:txBody>
      </p:sp>
    </p:spTree>
    <p:extLst>
      <p:ext uri="{BB962C8B-B14F-4D97-AF65-F5344CB8AC3E}">
        <p14:creationId xmlns:p14="http://schemas.microsoft.com/office/powerpoint/2010/main" val="157867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DC38D67-E42F-4510-B755-7A392FCA4BF2}"/>
              </a:ext>
            </a:extLst>
          </p:cNvPr>
          <p:cNvSpPr txBox="1">
            <a:spLocks/>
          </p:cNvSpPr>
          <p:nvPr/>
        </p:nvSpPr>
        <p:spPr>
          <a:xfrm>
            <a:off x="2951162" y="63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success story</a:t>
            </a:r>
          </a:p>
          <a:p>
            <a:endParaRPr lang="en-US" b="1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C654-12A1-476D-91A9-65A7165C1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990600"/>
            <a:ext cx="10666412" cy="4551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8DC81-DD17-4DFA-8485-A76FC578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0"/>
            <a:ext cx="11390988" cy="57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155CB-EC20-4A96-9A5E-1BE7A76E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663"/>
            <a:ext cx="11277600" cy="52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1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54BBC-D568-406C-88CF-9CDD30D68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0"/>
            <a:ext cx="11352213" cy="57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B09CE-3338-4A3F-9CAD-AB0698D51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0"/>
            <a:ext cx="11430000" cy="5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1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2DAD46-7B34-4ECF-A61B-5CB2AC9AA8A6}"/>
              </a:ext>
            </a:extLst>
          </p:cNvPr>
          <p:cNvSpPr txBox="1">
            <a:spLocks/>
          </p:cNvSpPr>
          <p:nvPr/>
        </p:nvSpPr>
        <p:spPr>
          <a:xfrm>
            <a:off x="1218883" y="274637"/>
            <a:ext cx="10360501" cy="639763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10519-A1BE-422F-A828-FE111AD69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77" y="1143000"/>
            <a:ext cx="4925112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7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2DAD46-7B34-4ECF-A61B-5CB2AC9AA8A6}"/>
              </a:ext>
            </a:extLst>
          </p:cNvPr>
          <p:cNvSpPr txBox="1">
            <a:spLocks/>
          </p:cNvSpPr>
          <p:nvPr/>
        </p:nvSpPr>
        <p:spPr>
          <a:xfrm>
            <a:off x="1218883" y="274637"/>
            <a:ext cx="10360501" cy="639763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</p:txBody>
      </p:sp>
      <p:pic>
        <p:nvPicPr>
          <p:cNvPr id="1026" name="Picture 2" descr="Earthquake ROC Dataset - Spark Tutorial - Edureka">
            <a:extLst>
              <a:ext uri="{FF2B5EF4-FFF2-40B4-BE49-F238E27FC236}">
                <a16:creationId xmlns:a16="http://schemas.microsoft.com/office/drawing/2014/main" id="{B6F5400B-E1DC-4D2A-87D5-E12D384F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4" y="974503"/>
            <a:ext cx="10611277" cy="490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2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5457B1-1BF6-40FB-958D-512519AFF539}"/>
              </a:ext>
            </a:extLst>
          </p:cNvPr>
          <p:cNvSpPr txBox="1">
            <a:spLocks/>
          </p:cNvSpPr>
          <p:nvPr/>
        </p:nvSpPr>
        <p:spPr>
          <a:xfrm>
            <a:off x="1522412" y="152400"/>
            <a:ext cx="9144000" cy="6202363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 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Reducer.py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D8964-A43F-4543-B291-890119604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5412" y="719138"/>
            <a:ext cx="6096000" cy="5757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8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A3DFC-C958-479F-B462-95F70652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0"/>
            <a:ext cx="11276012" cy="55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8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49FFE-CC5F-4D2F-9856-2B157829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0"/>
            <a:ext cx="11504612" cy="57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5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F980B-5E8D-4DCA-B093-5EEE18411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9939"/>
            <a:ext cx="11276012" cy="56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5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6CC23-B115-4A51-80E7-C270A097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0"/>
            <a:ext cx="11734800" cy="599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BD659-166C-4BBF-8049-267FEA7A1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7951"/>
            <a:ext cx="11352213" cy="58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001009-B84F-4685-90A2-9CBBF4FC383C}"/>
              </a:ext>
            </a:extLst>
          </p:cNvPr>
          <p:cNvSpPr txBox="1">
            <a:spLocks/>
          </p:cNvSpPr>
          <p:nvPr/>
        </p:nvSpPr>
        <p:spPr>
          <a:xfrm>
            <a:off x="1674812" y="1052833"/>
            <a:ext cx="9601200" cy="669671"/>
          </a:xfrm>
          <a:prstGeom prst="rect">
            <a:avLst/>
          </a:prstGeom>
        </p:spPr>
        <p:txBody>
          <a:bodyPr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AEB850D4-18D0-4AD4-B01F-8D1FE4E2C74D}"/>
              </a:ext>
            </a:extLst>
          </p:cNvPr>
          <p:cNvSpPr txBox="1">
            <a:spLocks/>
          </p:cNvSpPr>
          <p:nvPr/>
        </p:nvSpPr>
        <p:spPr>
          <a:xfrm>
            <a:off x="2951162" y="2857500"/>
            <a:ext cx="6286500" cy="11430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40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EC71-D9E3-43E7-AB62-B0D1A339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533400"/>
            <a:ext cx="10360501" cy="563066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2AD44-11FF-456B-80E0-9253D67478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5812" y="2386012"/>
            <a:ext cx="53340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18F317-B1A7-4DE9-93DB-1DC19080D1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5812" y="1143000"/>
            <a:ext cx="5334000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0B2FF-7609-4DE1-905C-5A3BFC1829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4833940"/>
            <a:ext cx="9599930" cy="11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0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596F2-E817-47A3-802F-7552CC5880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8612" y="990600"/>
            <a:ext cx="9753600" cy="533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6CF2EA-E0F4-476F-9263-02ABD7F9744B}"/>
              </a:ext>
            </a:extLst>
          </p:cNvPr>
          <p:cNvSpPr txBox="1"/>
          <p:nvPr/>
        </p:nvSpPr>
        <p:spPr>
          <a:xfrm>
            <a:off x="1598612" y="381000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Execution:</a:t>
            </a:r>
          </a:p>
        </p:txBody>
      </p:sp>
    </p:spTree>
    <p:extLst>
      <p:ext uri="{BB962C8B-B14F-4D97-AF65-F5344CB8AC3E}">
        <p14:creationId xmlns:p14="http://schemas.microsoft.com/office/powerpoint/2010/main" val="292083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A2018-E04A-4304-8BF5-5042832F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381000"/>
            <a:ext cx="10360501" cy="578306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DE8B3-6D02-40E4-8F5E-20497D709F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8212" y="1066801"/>
            <a:ext cx="7239000" cy="5135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5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4873beb7-5857-4685-be1f-d57550cc96cc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499</TotalTime>
  <Words>1076</Words>
  <Application>Microsoft Office PowerPoint</Application>
  <PresentationFormat>Custom</PresentationFormat>
  <Paragraphs>167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Times New Roman</vt:lpstr>
      <vt:lpstr>Tech 16x9</vt:lpstr>
      <vt:lpstr>Data Analytics using Cloudera Hadoop</vt:lpstr>
      <vt:lpstr>Contents &amp; Introduction:</vt:lpstr>
      <vt:lpstr>Objectives:</vt:lpstr>
      <vt:lpstr>Part 1: Map-Reduce</vt:lpstr>
      <vt:lpstr>Project Task: To find words present in different files</vt:lpstr>
      <vt:lpstr>PowerPoint Presentation</vt:lpstr>
      <vt:lpstr>PowerPoint Presentation</vt:lpstr>
      <vt:lpstr>PowerPoint Presentation</vt:lpstr>
      <vt:lpstr>PowerPoint Presentation</vt:lpstr>
      <vt:lpstr>Conclusion and Takeaways: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Insights:</vt:lpstr>
      <vt:lpstr>Part 4: Spark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Twitter’s Top 10 popular Hashtag Streaming per second using Apache Spark </vt:lpstr>
      <vt:lpstr>Scala and Spark Code: </vt:lpstr>
      <vt:lpstr>twitter.txt</vt:lpstr>
      <vt:lpstr>After Running Code: </vt:lpstr>
      <vt:lpstr>Conclusion:</vt:lpstr>
      <vt:lpstr>Conclusion and Takeaways:</vt:lpstr>
      <vt:lpstr>Part 5: Use Case: Earthquake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using Cloudera Hadoop</dc:title>
  <dc:creator>Harshit Khare</dc:creator>
  <cp:lastModifiedBy>Harshit Khare</cp:lastModifiedBy>
  <cp:revision>66</cp:revision>
  <dcterms:created xsi:type="dcterms:W3CDTF">2018-09-24T15:51:18Z</dcterms:created>
  <dcterms:modified xsi:type="dcterms:W3CDTF">2018-09-25T20:04:50Z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